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997" autoAdjust="0"/>
    <p:restoredTop sz="94660"/>
  </p:normalViewPr>
  <p:slideViewPr>
    <p:cSldViewPr snapToGrid="0">
      <p:cViewPr varScale="1">
        <p:scale>
          <a:sx n="102" d="100"/>
          <a:sy n="102" d="100"/>
        </p:scale>
        <p:origin x="150" y="2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E7E081-F56F-4F79-92D1-8B9D6D4AAADE}" type="datetimeFigureOut">
              <a:rPr lang="zh-TW" altLang="en-US" smtClean="0"/>
              <a:t>2024/12/13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2FB7F5-1ED6-4C2C-9C66-D3583C5AFEF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315029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https://www.dpreview.com/articles/6780391159/all-apple-iphone-13-and-13-pro-camera-upgrades-explained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2FB7F5-1ED6-4C2C-9C66-D3583C5AFEF6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079246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2FB7F5-1ED6-4C2C-9C66-D3583C5AFEF6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18035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2FB7F5-1ED6-4C2C-9C66-D3583C5AFEF6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615652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https://www.dpreview.com/articles/6780391159/all-apple-iphone-13-and-13-pro-camera-upgrades-explained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2FB7F5-1ED6-4C2C-9C66-D3583C5AFEF6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965360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https://www.dpreview.com/articles/6780391159/all-apple-iphone-13-and-13-pro-camera-upgrades-explained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2FB7F5-1ED6-4C2C-9C66-D3583C5AFEF6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832294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https://www.dpreview.com/articles/6780391159/all-apple-iphone-13-and-13-pro-camera-upgrades-explained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2FB7F5-1ED6-4C2C-9C66-D3583C5AFEF6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649215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https://www.dpreview.com/articles/6780391159/all-apple-iphone-13-and-13-pro-camera-upgrades-explained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2FB7F5-1ED6-4C2C-9C66-D3583C5AFEF6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470883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https://www.dpreview.com/articles/6780391159/all-apple-iphone-13-and-13-pro-camera-upgrades-explained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2FB7F5-1ED6-4C2C-9C66-D3583C5AFEF6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702752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https://www.dpreview.com/articles/6780391159/all-apple-iphone-13-and-13-pro-camera-upgrades-explained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2FB7F5-1ED6-4C2C-9C66-D3583C5AFEF6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923165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2FB7F5-1ED6-4C2C-9C66-D3583C5AFEF6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532153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2FB7F5-1ED6-4C2C-9C66-D3583C5AFEF6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747150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9A415E8-2A36-4196-A63D-D838B2509A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3296E868-7F18-4904-BB0E-EABE57ACB2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BA5022A-B06F-445E-B531-BF2F5790BC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C1174E-0F05-4230-A5B1-95965E7C1054}" type="datetimeFigureOut">
              <a:rPr lang="zh-TW" altLang="en-US" smtClean="0"/>
              <a:t>2024/12/13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3D7251C-9690-43FA-AE60-25FB33834A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BC8245E-E5CD-4826-B176-CFD156996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06919-3CB3-4C83-ADE5-97737970D72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166593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59DCBA-ABD1-42A3-8F15-2AFA48FA57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8312A3C5-751A-4A85-BC60-01BCA6877F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EF7ADA4-43FD-4F08-9325-D71340D813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C1174E-0F05-4230-A5B1-95965E7C1054}" type="datetimeFigureOut">
              <a:rPr lang="zh-TW" altLang="en-US" smtClean="0"/>
              <a:t>2024/12/13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AC901EE-A3E8-493C-8F33-E63DE93B06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884F1DD-6586-474D-8D66-B38599A781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06919-3CB3-4C83-ADE5-97737970D72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183931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27F70618-E45B-4117-B105-C2A3287AEDD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120B4764-5859-474D-A5E9-3E85DEFB3A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BB79A6B-91D7-4C12-83ED-301AD050C4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C1174E-0F05-4230-A5B1-95965E7C1054}" type="datetimeFigureOut">
              <a:rPr lang="zh-TW" altLang="en-US" smtClean="0"/>
              <a:t>2024/12/13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1623DD6-09B1-47B2-A0CE-5A5CA936A9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3F3B8AB-5691-4FCA-8C42-FE8C27DC1C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06919-3CB3-4C83-ADE5-97737970D72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701332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190FC74-A928-41B9-B7B6-DE92DA55D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410531D-8566-47F0-A93D-468638E5AE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307C7DA-582C-45B2-8359-30C561180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C1174E-0F05-4230-A5B1-95965E7C1054}" type="datetimeFigureOut">
              <a:rPr lang="zh-TW" altLang="en-US" smtClean="0"/>
              <a:t>2024/12/13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7EEE4B2-478B-4F4F-B459-CF2AA0155E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A28E083-DC19-4F22-ACA8-DA5CDD418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06919-3CB3-4C83-ADE5-97737970D72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590504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AC83BF2-3FC8-450A-A63A-72703DD0D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525FCD8-45E1-4AE8-BB49-3700928387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A5F5A04-9284-47CF-B5C5-A9BFCA87F3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C1174E-0F05-4230-A5B1-95965E7C1054}" type="datetimeFigureOut">
              <a:rPr lang="zh-TW" altLang="en-US" smtClean="0"/>
              <a:t>2024/12/13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A02B8DB-C308-473D-A59A-99AA53E01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610D360-21FC-44B3-BA46-3EB03F637E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06919-3CB3-4C83-ADE5-97737970D72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061725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AC47270-8BB3-47BB-98CE-76623A176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3BD1436-8735-4F02-B8F1-9966434DA2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29EE961C-F51B-47DF-BD0D-40DE1B32E1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5AC859E0-E229-406C-9AA2-BDC8BE3D61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C1174E-0F05-4230-A5B1-95965E7C1054}" type="datetimeFigureOut">
              <a:rPr lang="zh-TW" altLang="en-US" smtClean="0"/>
              <a:t>2024/12/13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1EAF742B-63D2-44D9-934C-A0262A066A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0F28801B-6DDC-4ED1-A78A-A200A9A369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06919-3CB3-4C83-ADE5-97737970D72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441656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062C4C-4454-4FB0-9C18-53627B9ACE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92F63A2-E7D6-47A0-AE7B-1415FCC1D5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000A1BD1-32A6-4DFC-896D-DD2377C0A0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61CD4CF2-942A-4ABC-AA62-ED6136BF85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F16AA36A-CF18-4C3C-8473-F425D5D4082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1986B7DB-83F0-4199-9366-FEE04116D8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C1174E-0F05-4230-A5B1-95965E7C1054}" type="datetimeFigureOut">
              <a:rPr lang="zh-TW" altLang="en-US" smtClean="0"/>
              <a:t>2024/12/13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8C236D45-1DC6-4835-88D1-7957628B97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019E9FBC-A478-492A-BDA2-CE417AD31A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06919-3CB3-4C83-ADE5-97737970D72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92907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DAC5170-38DB-4B3B-A4E1-B443C8A8E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914A161B-A17D-4B2C-8FA8-26D6761BBE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C1174E-0F05-4230-A5B1-95965E7C1054}" type="datetimeFigureOut">
              <a:rPr lang="zh-TW" altLang="en-US" smtClean="0"/>
              <a:t>2024/12/13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EAF9C587-2E00-4091-94A9-C80A637B72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A9A6719-0C9E-4EA0-89AF-6B589DB684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06919-3CB3-4C83-ADE5-97737970D72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857930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DFA767CF-733E-406B-828C-B77D1992EA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C1174E-0F05-4230-A5B1-95965E7C1054}" type="datetimeFigureOut">
              <a:rPr lang="zh-TW" altLang="en-US" smtClean="0"/>
              <a:t>2024/12/13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1EED1E9E-7450-473F-A8C8-6F2AEF029A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AF8E56A-B163-4E48-9D23-158480DE3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06919-3CB3-4C83-ADE5-97737970D72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685611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F66DC85-4521-4BD8-8959-E6253B348C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AAD581F-4A48-4045-A66F-82DC26C45F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A64370D1-6321-4AA0-9CF3-38717F3852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39DCC767-0A54-46B6-981D-BD3C2A135D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C1174E-0F05-4230-A5B1-95965E7C1054}" type="datetimeFigureOut">
              <a:rPr lang="zh-TW" altLang="en-US" smtClean="0"/>
              <a:t>2024/12/13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0875E0D4-9CBD-443E-BECE-E44E92AEC7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E82324B0-8256-4958-A71B-EBEA8EE77C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06919-3CB3-4C83-ADE5-97737970D72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187400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FED4698-23FB-4FE6-AE35-50BD5ECEF9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F0FFC9FC-AF86-441D-9033-6290671FD3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FDE5DBF8-7059-4A75-87AD-5A1D28ED66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A70CD263-A165-4EAC-AA77-B00076ED49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C1174E-0F05-4230-A5B1-95965E7C1054}" type="datetimeFigureOut">
              <a:rPr lang="zh-TW" altLang="en-US" smtClean="0"/>
              <a:t>2024/12/13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306E45B9-270E-40EE-BEF9-39F83ADB6F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7AB8B9FB-9331-487A-B9C5-76B7663DCF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06919-3CB3-4C83-ADE5-97737970D72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701223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A77C3AD6-C3ED-41FF-8900-F3B20E3C06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A2B66A9-B918-4986-8352-11D3ED7385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6600BD7-CC3F-4D9F-BABE-2121C397780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C1174E-0F05-4230-A5B1-95965E7C1054}" type="datetimeFigureOut">
              <a:rPr lang="zh-TW" altLang="en-US" smtClean="0"/>
              <a:t>2024/12/13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0F8CBC8-26C1-4575-98C0-50167DE3DE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3DE759C-17CD-474D-814B-23FC076510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106919-3CB3-4C83-ADE5-97737970D72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107479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chenwei810/Image_Fitting_Plane_Coordinate_Conversion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B2F1B5C-064B-48AB-ACCA-556BED73BA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" y="1122363"/>
            <a:ext cx="12192000" cy="2387600"/>
          </a:xfrm>
        </p:spPr>
        <p:txBody>
          <a:bodyPr/>
          <a:lstStyle/>
          <a:p>
            <a:r>
              <a:rPr lang="en-US" altLang="zh-TW" dirty="0"/>
              <a:t>Hw2</a:t>
            </a:r>
            <a:r>
              <a:rPr lang="zh-TW" altLang="en-US" dirty="0"/>
              <a:t>影像套合與平面座標轉換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800E394C-9198-4050-BF34-C2312E26883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TW" altLang="en-US" dirty="0"/>
              <a:t>陳威 </a:t>
            </a:r>
            <a:r>
              <a:rPr lang="en-US" altLang="zh-TW" dirty="0"/>
              <a:t>M11252028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292409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5D966F1-6F29-4824-B801-E9202EF95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核心功能模組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0011B39-47A3-47AB-9AE2-ED82DFE0B4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400" dirty="0"/>
              <a:t>影像讀取與預處理</a:t>
            </a:r>
            <a:endParaRPr lang="en-US" altLang="zh-TW" sz="2400" dirty="0"/>
          </a:p>
          <a:p>
            <a:r>
              <a:rPr lang="zh-TW" altLang="en-US" sz="2400" dirty="0"/>
              <a:t>特徵檢測與匹配</a:t>
            </a:r>
            <a:endParaRPr lang="en-US" altLang="zh-TW" sz="2400" dirty="0"/>
          </a:p>
          <a:p>
            <a:r>
              <a:rPr lang="zh-TW" altLang="en-US" sz="2400" dirty="0"/>
              <a:t>幾何變換估算</a:t>
            </a:r>
            <a:endParaRPr lang="en-US" altLang="zh-TW" sz="2400" dirty="0"/>
          </a:p>
          <a:p>
            <a:r>
              <a:rPr lang="zh-TW" altLang="en-US" sz="2400" dirty="0"/>
              <a:t>誤差分析與視覺化</a:t>
            </a:r>
          </a:p>
        </p:txBody>
      </p:sp>
    </p:spTree>
    <p:extLst>
      <p:ext uri="{BB962C8B-B14F-4D97-AF65-F5344CB8AC3E}">
        <p14:creationId xmlns:p14="http://schemas.microsoft.com/office/powerpoint/2010/main" val="21784349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5D966F1-6F29-4824-B801-E9202EF95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完整處理流程</a:t>
            </a:r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98DCCF29-DF43-407C-A82B-A394BD4052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51528406-E164-477D-B52A-B0B77ABEC2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4922" y="1894789"/>
            <a:ext cx="6422155" cy="2789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7646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98BE46D-3481-4402-8E0F-2341E3B72D1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/>
              <a:t>成果與分析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87B55309-847C-45C4-A0DC-0B02F37A98D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75706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5D966F1-6F29-4824-B801-E9202EF95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GIF</a:t>
            </a:r>
            <a:r>
              <a:rPr lang="zh-TW" altLang="en-US" dirty="0"/>
              <a:t>動畫生成</a:t>
            </a:r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98DCCF29-DF43-407C-A82B-A394BD4052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1EE2A997-07DE-403B-BABA-E8467A5C2A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9974" y="1825625"/>
            <a:ext cx="825205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5161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5D966F1-6F29-4824-B801-E9202EF95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GIF</a:t>
            </a:r>
            <a:r>
              <a:rPr lang="zh-TW" altLang="en-US" dirty="0"/>
              <a:t>動畫生成</a:t>
            </a:r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2228A482-9423-4FF5-9C27-0970DCCCDF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7593" y="1825625"/>
            <a:ext cx="5816814" cy="4351338"/>
          </a:xfrm>
        </p:spPr>
      </p:pic>
    </p:spTree>
    <p:extLst>
      <p:ext uri="{BB962C8B-B14F-4D97-AF65-F5344CB8AC3E}">
        <p14:creationId xmlns:p14="http://schemas.microsoft.com/office/powerpoint/2010/main" val="22596620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5D966F1-6F29-4824-B801-E9202EF95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誤差向量視覺化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4D4B2BA8-692E-40D9-BCA2-E1F49A63A7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添加向量箭頭表示位移方向</a:t>
            </a:r>
            <a:endParaRPr lang="en-US" altLang="zh-TW" dirty="0"/>
          </a:p>
          <a:p>
            <a:r>
              <a:rPr lang="zh-TW" altLang="en-US" dirty="0"/>
              <a:t>疊加顯示配準前後影像</a:t>
            </a:r>
            <a:endParaRPr lang="en-US" altLang="zh-TW" dirty="0"/>
          </a:p>
          <a:p>
            <a:r>
              <a:rPr lang="zh-TW" altLang="en-US" dirty="0"/>
              <a:t>差異區域高亮標註</a:t>
            </a:r>
            <a:endParaRPr lang="en-US" altLang="zh-TW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zh-TW" dirty="0"/>
              <a:t>RMSE</a:t>
            </a:r>
            <a:r>
              <a:rPr lang="zh-TW" altLang="en-US" dirty="0"/>
              <a:t>結果： </a:t>
            </a:r>
            <a:endParaRPr lang="en-US" altLang="zh-TW" dirty="0"/>
          </a:p>
          <a:p>
            <a:pPr lvl="1"/>
            <a:r>
              <a:rPr lang="en-US" altLang="zh-TW" dirty="0" err="1"/>
              <a:t>RedEdge</a:t>
            </a:r>
            <a:r>
              <a:rPr lang="en-US" altLang="zh-TW" dirty="0"/>
              <a:t>: 36.11 (</a:t>
            </a:r>
            <a:r>
              <a:rPr lang="zh-TW" altLang="en-US" dirty="0"/>
              <a:t>最佳</a:t>
            </a:r>
            <a:r>
              <a:rPr lang="en-US" altLang="zh-TW" dirty="0"/>
              <a:t>)</a:t>
            </a:r>
          </a:p>
          <a:p>
            <a:pPr lvl="1"/>
            <a:r>
              <a:rPr lang="en-US" altLang="zh-TW" dirty="0"/>
              <a:t>Blue: 49.24</a:t>
            </a:r>
          </a:p>
          <a:p>
            <a:pPr lvl="1"/>
            <a:r>
              <a:rPr lang="en-US" altLang="zh-TW" dirty="0"/>
              <a:t>NIR: 54.76</a:t>
            </a:r>
          </a:p>
          <a:p>
            <a:pPr lvl="1"/>
            <a:r>
              <a:rPr lang="en-US" altLang="zh-TW" dirty="0"/>
              <a:t>Red: 62.97 (</a:t>
            </a:r>
            <a:r>
              <a:rPr lang="zh-TW" altLang="en-US" dirty="0"/>
              <a:t>最差</a:t>
            </a:r>
            <a:r>
              <a:rPr lang="en-US" altLang="zh-TW" dirty="0"/>
              <a:t>)</a:t>
            </a:r>
          </a:p>
          <a:p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B375CF4F-7D2C-4D18-9490-5DF8D429EF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7745" y="5656083"/>
            <a:ext cx="10937449" cy="1063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667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98BE46D-3481-4402-8E0F-2341E3B72D1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/>
              <a:t>結果討論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87B55309-847C-45C4-A0DC-0B02F37A98D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283253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5D966F1-6F29-4824-B801-E9202EF95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實驗發現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4D4B2BA8-692E-40D9-BCA2-E1F49A63A7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000" dirty="0"/>
              <a:t>Green</a:t>
            </a:r>
            <a:r>
              <a:rPr lang="zh-TW" altLang="en-US" sz="2000" dirty="0"/>
              <a:t>波段作為參考影像的優勢</a:t>
            </a:r>
            <a:endParaRPr lang="en-US" altLang="zh-TW" sz="2000" dirty="0"/>
          </a:p>
          <a:p>
            <a:r>
              <a:rPr lang="zh-TW" altLang="en-US" sz="2000" dirty="0"/>
              <a:t>不同波段配準難度比較</a:t>
            </a:r>
            <a:endParaRPr lang="en-US" altLang="zh-TW" sz="2000" dirty="0"/>
          </a:p>
          <a:p>
            <a:r>
              <a:rPr lang="zh-TW" altLang="en-US" sz="2000" dirty="0"/>
              <a:t>特徵檢測方法的效能對比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4F07AEF-6F6E-4599-A147-5406E56390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8243" y="1131216"/>
            <a:ext cx="7026694" cy="5256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5671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5D966F1-6F29-4824-B801-E9202EF95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改進建議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4D4B2BA8-692E-40D9-BCA2-E1F49A63A7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算法優化方向</a:t>
            </a:r>
            <a:endParaRPr lang="en-US" altLang="zh-TW" dirty="0"/>
          </a:p>
          <a:p>
            <a:r>
              <a:rPr lang="zh-TW" altLang="en-US" dirty="0"/>
              <a:t>效能提升策略</a:t>
            </a:r>
            <a:endParaRPr lang="en-US" altLang="zh-TW" dirty="0"/>
          </a:p>
          <a:p>
            <a:r>
              <a:rPr lang="zh-TW" altLang="en-US" dirty="0"/>
              <a:t>功能擴充可能</a:t>
            </a:r>
          </a:p>
        </p:txBody>
      </p:sp>
    </p:spTree>
    <p:extLst>
      <p:ext uri="{BB962C8B-B14F-4D97-AF65-F5344CB8AC3E}">
        <p14:creationId xmlns:p14="http://schemas.microsoft.com/office/powerpoint/2010/main" val="30542095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1CC1830-0904-4D24-8CD5-146BD6FD9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GitHub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339C795-BE7B-47A0-A48A-1EBC4A8A53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hlinkClick r:id="rId2"/>
              </a:rPr>
              <a:t>https://github.com/chenwei810/Image_Fitting_Plane_Coordinate_Conversion</a:t>
            </a:r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06025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55888B7-684C-4325-9973-18FDF0857B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大綱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32B1142-6D2A-4EEA-8B2B-BC8B749E76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流程說明</a:t>
            </a:r>
            <a:endParaRPr lang="en-US" altLang="zh-TW" dirty="0"/>
          </a:p>
          <a:p>
            <a:pPr lvl="1"/>
            <a:r>
              <a:rPr lang="zh-TW" altLang="en-US" dirty="0"/>
              <a:t>特徵檢測器選擇與匹配策略</a:t>
            </a:r>
            <a:endParaRPr lang="en-US" altLang="zh-TW" dirty="0"/>
          </a:p>
          <a:p>
            <a:pPr lvl="1"/>
            <a:r>
              <a:rPr lang="zh-TW" altLang="en-US" dirty="0"/>
              <a:t>轉換模型</a:t>
            </a:r>
            <a:endParaRPr lang="en-US" altLang="zh-TW" dirty="0"/>
          </a:p>
          <a:p>
            <a:pPr lvl="1"/>
            <a:r>
              <a:rPr lang="zh-TW" altLang="en-US" dirty="0"/>
              <a:t>錯誤過濾</a:t>
            </a:r>
            <a:endParaRPr lang="en-US" altLang="zh-TW" dirty="0"/>
          </a:p>
          <a:p>
            <a:pPr lvl="1"/>
            <a:r>
              <a:rPr lang="zh-TW" altLang="en-US" dirty="0"/>
              <a:t>校正結果</a:t>
            </a:r>
            <a:endParaRPr lang="en-US" altLang="zh-TW" dirty="0"/>
          </a:p>
          <a:p>
            <a:r>
              <a:rPr lang="zh-TW" altLang="en-US" dirty="0"/>
              <a:t>程式碼說明</a:t>
            </a:r>
            <a:endParaRPr lang="en-US" altLang="zh-TW" dirty="0"/>
          </a:p>
          <a:p>
            <a:r>
              <a:rPr lang="zh-TW" altLang="en-US" dirty="0"/>
              <a:t>成果與分析</a:t>
            </a:r>
            <a:endParaRPr lang="en-US" altLang="zh-TW" dirty="0"/>
          </a:p>
          <a:p>
            <a:r>
              <a:rPr lang="zh-TW" altLang="en-US" dirty="0"/>
              <a:t>結果討論</a:t>
            </a:r>
          </a:p>
        </p:txBody>
      </p:sp>
    </p:spTree>
    <p:extLst>
      <p:ext uri="{BB962C8B-B14F-4D97-AF65-F5344CB8AC3E}">
        <p14:creationId xmlns:p14="http://schemas.microsoft.com/office/powerpoint/2010/main" val="23978602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68C364-E3FF-48CD-9290-AF56931B1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作業要求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DD00897-D3DC-42A3-86C6-7D88107AD3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TW" altLang="en-US" dirty="0"/>
              <a:t>讀取兩張錯位影像</a:t>
            </a:r>
          </a:p>
          <a:p>
            <a:r>
              <a:rPr lang="zh-TW" altLang="en-US" dirty="0"/>
              <a:t>利用影像匹配獲得相同特徵點</a:t>
            </a:r>
            <a:r>
              <a:rPr lang="en-US" altLang="zh-TW" dirty="0"/>
              <a:t>(SIFT, SURF, ORB…)</a:t>
            </a:r>
          </a:p>
          <a:p>
            <a:r>
              <a:rPr lang="zh-TW" altLang="en-US" dirty="0"/>
              <a:t>由特徵點估算兩張影像的平面轉換係數</a:t>
            </a:r>
            <a:r>
              <a:rPr lang="en-US" altLang="zh-TW" dirty="0"/>
              <a:t>(Affine, Perspective…)</a:t>
            </a:r>
          </a:p>
          <a:p>
            <a:r>
              <a:rPr lang="zh-TW" altLang="en-US" dirty="0"/>
              <a:t>由轉換係數進行影像套合</a:t>
            </a:r>
          </a:p>
          <a:p>
            <a:r>
              <a:rPr lang="zh-TW" altLang="en-US" dirty="0"/>
              <a:t>流程說明</a:t>
            </a:r>
            <a:r>
              <a:rPr lang="en-US" altLang="zh-TW" dirty="0"/>
              <a:t>(</a:t>
            </a:r>
            <a:r>
              <a:rPr lang="zh-TW" altLang="en-US" dirty="0"/>
              <a:t>匹配方式、轉換模型、錯誤過濾等等</a:t>
            </a:r>
            <a:r>
              <a:rPr lang="en-US" altLang="zh-TW" dirty="0"/>
              <a:t>)</a:t>
            </a:r>
          </a:p>
          <a:p>
            <a:r>
              <a:rPr lang="zh-TW" altLang="en-US" dirty="0"/>
              <a:t>程式碼</a:t>
            </a:r>
          </a:p>
          <a:p>
            <a:r>
              <a:rPr lang="zh-TW" altLang="en-US" dirty="0"/>
              <a:t>成果與分析</a:t>
            </a:r>
          </a:p>
          <a:p>
            <a:r>
              <a:rPr lang="zh-TW" altLang="en-US" dirty="0"/>
              <a:t>套合成果可視化</a:t>
            </a:r>
            <a:r>
              <a:rPr lang="en-US" altLang="zh-TW" dirty="0"/>
              <a:t>(Gif </a:t>
            </a:r>
            <a:r>
              <a:rPr lang="zh-TW" altLang="en-US" dirty="0"/>
              <a:t>動畫、誤差向量、錯位比較</a:t>
            </a:r>
            <a:r>
              <a:rPr lang="en-US" altLang="zh-TW" dirty="0"/>
              <a:t>)</a:t>
            </a:r>
          </a:p>
          <a:p>
            <a:r>
              <a:rPr lang="zh-TW" altLang="en-US" dirty="0"/>
              <a:t>套合誤差</a:t>
            </a:r>
          </a:p>
        </p:txBody>
      </p:sp>
    </p:spTree>
    <p:extLst>
      <p:ext uri="{BB962C8B-B14F-4D97-AF65-F5344CB8AC3E}">
        <p14:creationId xmlns:p14="http://schemas.microsoft.com/office/powerpoint/2010/main" val="33115316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98BE46D-3481-4402-8E0F-2341E3B72D1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/>
              <a:t>流程說明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87B55309-847C-45C4-A0DC-0B02F37A98D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367565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5D966F1-6F29-4824-B801-E9202EF95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特徵檢測器選擇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0011B39-47A3-47AB-9AE2-ED82DFE0B4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/>
              <a:t>SIFT</a:t>
            </a:r>
            <a:r>
              <a:rPr lang="zh-TW" altLang="en-US" sz="2400" dirty="0"/>
              <a:t>：尺度不變特性，旋轉不變性</a:t>
            </a:r>
            <a:endParaRPr lang="en-US" altLang="zh-TW" sz="2400" dirty="0"/>
          </a:p>
          <a:p>
            <a:r>
              <a:rPr lang="en-US" altLang="zh-TW" sz="2400" dirty="0"/>
              <a:t>SURF</a:t>
            </a:r>
            <a:r>
              <a:rPr lang="zh-TW" altLang="en-US" sz="2400" dirty="0"/>
              <a:t>：計算效率高，特徵穩定</a:t>
            </a:r>
            <a:endParaRPr lang="en-US" altLang="zh-TW" sz="2400" dirty="0"/>
          </a:p>
          <a:p>
            <a:r>
              <a:rPr lang="en-US" altLang="zh-TW" sz="2400" dirty="0"/>
              <a:t>ORB</a:t>
            </a:r>
            <a:r>
              <a:rPr lang="zh-TW" altLang="en-US" sz="2400" dirty="0"/>
              <a:t>：速度最快，適合即時處理</a:t>
            </a:r>
            <a:endParaRPr lang="en-US" altLang="zh-TW" sz="2400" dirty="0"/>
          </a:p>
          <a:p>
            <a:r>
              <a:rPr lang="en-US" altLang="zh-TW" sz="2400" dirty="0"/>
              <a:t>KNN</a:t>
            </a:r>
            <a:r>
              <a:rPr lang="zh-TW" altLang="en-US" sz="2400" dirty="0"/>
              <a:t>匹配 </a:t>
            </a:r>
            <a:r>
              <a:rPr lang="en-US" altLang="zh-TW" sz="2400" dirty="0"/>
              <a:t>(k=2)</a:t>
            </a:r>
          </a:p>
          <a:p>
            <a:r>
              <a:rPr lang="en-US" altLang="zh-TW" sz="2400" dirty="0"/>
              <a:t>Lowe's ratio test (</a:t>
            </a:r>
            <a:r>
              <a:rPr lang="zh-TW" altLang="en-US" sz="2400" dirty="0"/>
              <a:t>閾值 </a:t>
            </a:r>
            <a:r>
              <a:rPr lang="en-US" altLang="zh-TW" sz="2400" dirty="0"/>
              <a:t>0.75)</a:t>
            </a:r>
            <a:endParaRPr lang="zh-TW" altLang="en-US" sz="2400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E15F61C0-2F97-4A0B-B6AA-FB3388D584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3604" y="153418"/>
            <a:ext cx="4124901" cy="3715268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0EE14E64-7D97-4FF2-94B2-E8E8E6AD86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3604" y="4086137"/>
            <a:ext cx="4039164" cy="2781688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72AE8E50-F0A1-4E6C-9544-F016F0BA9A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7460" y="4076610"/>
            <a:ext cx="4925112" cy="2791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622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5D966F1-6F29-4824-B801-E9202EF95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轉換模型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0011B39-47A3-47AB-9AE2-ED82DFE0B4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400" dirty="0"/>
              <a:t>透視變換（</a:t>
            </a:r>
            <a:r>
              <a:rPr lang="en-US" altLang="zh-TW" sz="2400" dirty="0"/>
              <a:t>Perspective Transform</a:t>
            </a:r>
            <a:r>
              <a:rPr lang="zh-TW" altLang="en-US" sz="2400" dirty="0"/>
              <a:t>）</a:t>
            </a:r>
            <a:endParaRPr lang="en-US" altLang="zh-TW" sz="2400" dirty="0"/>
          </a:p>
          <a:p>
            <a:pPr lvl="1"/>
            <a:r>
              <a:rPr lang="zh-TW" altLang="en-US" sz="2000" dirty="0"/>
              <a:t>透視變換是一種非線性變換，可以將一個平面上的點映射到另一個平面，保持直線的直線性質。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EBDF295-AA59-4AC4-9BDA-5D5247E6FB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5071" y="3046739"/>
            <a:ext cx="7501858" cy="2991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6164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5D966F1-6F29-4824-B801-E9202EF95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錯誤過濾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0011B39-47A3-47AB-9AE2-ED82DFE0B4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400" dirty="0"/>
              <a:t>特徵層面過濾</a:t>
            </a:r>
            <a:endParaRPr lang="en-US" altLang="zh-TW" sz="2400" dirty="0"/>
          </a:p>
          <a:p>
            <a:r>
              <a:rPr lang="en-US" altLang="zh-TW" sz="2400" dirty="0"/>
              <a:t>RANSAC</a:t>
            </a:r>
            <a:r>
              <a:rPr lang="zh-TW" altLang="en-US" sz="2400" dirty="0"/>
              <a:t>去除離群點</a:t>
            </a:r>
            <a:endParaRPr lang="en-US" altLang="zh-TW" sz="2400" dirty="0"/>
          </a:p>
          <a:p>
            <a:r>
              <a:rPr lang="zh-TW" altLang="en-US" sz="2400" dirty="0"/>
              <a:t>最小匹配點數檢查（</a:t>
            </a:r>
            <a:r>
              <a:rPr lang="en-US" altLang="zh-TW" sz="2400" dirty="0"/>
              <a:t>4</a:t>
            </a:r>
            <a:r>
              <a:rPr lang="zh-TW" altLang="en-US" sz="2400" dirty="0"/>
              <a:t>對）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B5EF7FAA-F9E5-4251-9174-44ECB33BE5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6218" y="1608633"/>
            <a:ext cx="6909649" cy="2392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2578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98BE46D-3481-4402-8E0F-2341E3B72D1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/>
              <a:t>程式碼說明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87B55309-847C-45C4-A0DC-0B02F37A98D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138682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5D966F1-6F29-4824-B801-E9202EF95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主要類別結構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0011B39-47A3-47AB-9AE2-ED82DFE0B4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zh-TW" altLang="en-US" sz="2400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13C15F8-7F70-49F7-BFC4-0AC4327FC5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6939" y="2991090"/>
            <a:ext cx="8658121" cy="234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5545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</TotalTime>
  <Words>449</Words>
  <Application>Microsoft Office PowerPoint</Application>
  <PresentationFormat>寬螢幕</PresentationFormat>
  <Paragraphs>84</Paragraphs>
  <Slides>19</Slides>
  <Notes>11</Notes>
  <HiddenSlides>0</HiddenSlides>
  <MMClips>0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Office 佈景主題</vt:lpstr>
      <vt:lpstr>Hw2影像套合與平面座標轉換</vt:lpstr>
      <vt:lpstr>大綱</vt:lpstr>
      <vt:lpstr>作業要求</vt:lpstr>
      <vt:lpstr>流程說明</vt:lpstr>
      <vt:lpstr>特徵檢測器選擇</vt:lpstr>
      <vt:lpstr>轉換模型</vt:lpstr>
      <vt:lpstr>錯誤過濾</vt:lpstr>
      <vt:lpstr>程式碼說明</vt:lpstr>
      <vt:lpstr>主要類別結構</vt:lpstr>
      <vt:lpstr>核心功能模組</vt:lpstr>
      <vt:lpstr>完整處理流程</vt:lpstr>
      <vt:lpstr>成果與分析</vt:lpstr>
      <vt:lpstr>GIF動畫生成</vt:lpstr>
      <vt:lpstr>GIF動畫生成</vt:lpstr>
      <vt:lpstr>誤差向量視覺化</vt:lpstr>
      <vt:lpstr>結果討論</vt:lpstr>
      <vt:lpstr>實驗發現</vt:lpstr>
      <vt:lpstr>改進建議</vt:lpstr>
      <vt:lpstr>GitHub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Hw1相機率定</dc:title>
  <dc:creator>M11252028</dc:creator>
  <cp:lastModifiedBy>M11252028</cp:lastModifiedBy>
  <cp:revision>37</cp:revision>
  <dcterms:created xsi:type="dcterms:W3CDTF">2024-11-27T07:33:43Z</dcterms:created>
  <dcterms:modified xsi:type="dcterms:W3CDTF">2024-12-13T07:40:01Z</dcterms:modified>
</cp:coreProperties>
</file>